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3" r:id="rId3"/>
    <p:sldId id="257" r:id="rId4"/>
    <p:sldId id="259" r:id="rId5"/>
    <p:sldId id="264" r:id="rId6"/>
    <p:sldId id="258" r:id="rId7"/>
    <p:sldId id="266" r:id="rId8"/>
    <p:sldId id="260" r:id="rId9"/>
    <p:sldId id="267" r:id="rId10"/>
    <p:sldId id="268" r:id="rId11"/>
    <p:sldId id="265" r:id="rId12"/>
    <p:sldId id="261" r:id="rId13"/>
    <p:sldId id="262" r:id="rId14"/>
    <p:sldId id="269" r:id="rId15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2DE63D5-997A-4646-A377-4702673A728D}" styleName="Style léger 2 - Accentuation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Style léger 2 - Accentuation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10"/>
  </p:normalViewPr>
  <p:slideViewPr>
    <p:cSldViewPr snapToGrid="0" snapToObjects="1">
      <p:cViewPr varScale="1">
        <p:scale>
          <a:sx n="101" d="100"/>
          <a:sy n="101" d="100"/>
        </p:scale>
        <p:origin x="23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8262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7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23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021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886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97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understanding-semantic-segmentation-with-unet-6be4f42d4b47" TargetMode="External"/><Relationship Id="rId3" Type="http://schemas.openxmlformats.org/officeDocument/2006/relationships/hyperlink" Target="https://www.ncbi.nlm.nih.gov/pmc/articles/PMC7329239/" TargetMode="External"/><Relationship Id="rId7" Type="http://schemas.openxmlformats.org/officeDocument/2006/relationships/hyperlink" Target="https://arxiv.org/pdf/1807.10165.pdf" TargetMode="External"/><Relationship Id="rId2" Type="http://schemas.openxmlformats.org/officeDocument/2006/relationships/hyperlink" Target="https://arxiv.org/pdf/2110.14181.pdf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iki.cloudfactory.com/docs/mp-wiki/model-architectures/u-net-plus-plus" TargetMode="External"/><Relationship Id="rId5" Type="http://schemas.openxmlformats.org/officeDocument/2006/relationships/hyperlink" Target="https://link.springer.com/chapter/10.1007/978-3-030-00889-5_1" TargetMode="External"/><Relationship Id="rId10" Type="http://schemas.openxmlformats.org/officeDocument/2006/relationships/hyperlink" Target="https://www.kaggle.com/code/nandaprasetia/2018-data-science-bowl-unet-clahe" TargetMode="External"/><Relationship Id="rId4" Type="http://schemas.openxmlformats.org/officeDocument/2006/relationships/hyperlink" Target="https://github.com/MrGiovanni/UNetPlusPlus/tree/master" TargetMode="External"/><Relationship Id="rId9" Type="http://schemas.openxmlformats.org/officeDocument/2006/relationships/hyperlink" Target="https://www.kaggle.com/code/rohitdileep/unet-tf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3810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5" name="Text 1"/>
          <p:cNvSpPr/>
          <p:nvPr/>
        </p:nvSpPr>
        <p:spPr>
          <a:xfrm>
            <a:off x="833199" y="2084784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Présentation de l'architecture UNet++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4084439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577262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1010900" y="5745996"/>
            <a:ext cx="384810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Abdoulaye Djibril DIALLO</a:t>
            </a:r>
            <a:endParaRPr lang="en-US" sz="2187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5112A79-A147-66DB-1732-0BA8968CA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799" y="2084784"/>
            <a:ext cx="6263125" cy="394604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894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fr-FR" dirty="0"/>
          </a:p>
        </p:txBody>
      </p:sp>
      <p:sp>
        <p:nvSpPr>
          <p:cNvPr id="4" name="Text 1"/>
          <p:cNvSpPr/>
          <p:nvPr/>
        </p:nvSpPr>
        <p:spPr>
          <a:xfrm>
            <a:off x="2037993" y="867727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fr-FR" sz="437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</a:rPr>
              <a:t>La prédiction du modèle sur la base </a:t>
            </a:r>
            <a:r>
              <a:rPr lang="fr-FR" sz="4374" dirty="0" err="1">
                <a:solidFill>
                  <a:srgbClr val="1B1B27"/>
                </a:solidFill>
                <a:latin typeface="Corben" pitchFamily="34" charset="0"/>
                <a:ea typeface="Corben" pitchFamily="34" charset="-122"/>
              </a:rPr>
              <a:t>plantDoc_leaf_disease_aug</a:t>
            </a:r>
            <a:endParaRPr lang="fr-FR" sz="4374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7450D31-82D2-ADBE-8CB3-A03EA050D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2661479"/>
            <a:ext cx="3270341" cy="330814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2925D56-897B-EF23-9A6E-BC3EBB97AE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3783" y="2661479"/>
            <a:ext cx="3742934" cy="334190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118E490-5FB3-2B0C-4DC0-72C6A67AD4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2917" y="2661479"/>
            <a:ext cx="3742934" cy="330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113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867727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Résultats et performances de l'architecture UNet++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2700814"/>
            <a:ext cx="3295888" cy="20369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008234" y="501550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Précision</a:t>
            </a:r>
            <a:endParaRPr lang="en-US" sz="2187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137" y="2700814"/>
            <a:ext cx="3296007" cy="20370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692899" y="5015508"/>
            <a:ext cx="119618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Vitesse</a:t>
            </a:r>
            <a:endParaRPr lang="en-US" sz="2187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0" y="2700814"/>
            <a:ext cx="3296007" cy="20370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5015508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Potentiel de généralisation</a:t>
            </a:r>
            <a:endParaRPr lang="en-US" sz="2187" dirty="0"/>
          </a:p>
        </p:txBody>
      </p:sp>
    </p:spTree>
    <p:extLst>
      <p:ext uri="{BB962C8B-B14F-4D97-AF65-F5344CB8AC3E}">
        <p14:creationId xmlns:p14="http://schemas.microsoft.com/office/powerpoint/2010/main" val="1534726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692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80084" y="604480"/>
            <a:ext cx="9327833" cy="1370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398"/>
              </a:lnSpc>
              <a:buNone/>
            </a:pPr>
            <a:r>
              <a:rPr lang="en-US" sz="4318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Limitations et défis de l'architecture UNet++</a:t>
            </a:r>
            <a:endParaRPr lang="en-US" sz="4318" dirty="0"/>
          </a:p>
        </p:txBody>
      </p:sp>
      <p:sp>
        <p:nvSpPr>
          <p:cNvPr id="6" name="Shape 2"/>
          <p:cNvSpPr/>
          <p:nvPr/>
        </p:nvSpPr>
        <p:spPr>
          <a:xfrm>
            <a:off x="4480084" y="2475667"/>
            <a:ext cx="493514" cy="493514"/>
          </a:xfrm>
          <a:prstGeom prst="roundRect">
            <a:avLst>
              <a:gd name="adj" fmla="val 20002"/>
            </a:avLst>
          </a:prstGeom>
          <a:solidFill>
            <a:srgbClr val="D2D9F9"/>
          </a:solidFill>
          <a:ln w="13692">
            <a:solidFill>
              <a:srgbClr val="A5B3F3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677251" y="2516743"/>
            <a:ext cx="99060" cy="4113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39"/>
              </a:lnSpc>
              <a:buNone/>
            </a:pPr>
            <a:r>
              <a:rPr lang="en-US" sz="2591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591" dirty="0"/>
          </a:p>
        </p:txBody>
      </p:sp>
      <p:sp>
        <p:nvSpPr>
          <p:cNvPr id="8" name="Text 4"/>
          <p:cNvSpPr/>
          <p:nvPr/>
        </p:nvSpPr>
        <p:spPr>
          <a:xfrm>
            <a:off x="5192911" y="2551033"/>
            <a:ext cx="4572000" cy="3426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9"/>
              </a:lnSpc>
              <a:buNone/>
            </a:pPr>
            <a:r>
              <a:rPr lang="en-US" sz="2159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Grand besoin en puissance de calcul</a:t>
            </a:r>
            <a:endParaRPr lang="en-US" sz="2159" dirty="0"/>
          </a:p>
        </p:txBody>
      </p:sp>
      <p:sp>
        <p:nvSpPr>
          <p:cNvPr id="10" name="Shape 6"/>
          <p:cNvSpPr/>
          <p:nvPr/>
        </p:nvSpPr>
        <p:spPr>
          <a:xfrm>
            <a:off x="4480084" y="4205407"/>
            <a:ext cx="493514" cy="493514"/>
          </a:xfrm>
          <a:prstGeom prst="roundRect">
            <a:avLst>
              <a:gd name="adj" fmla="val 20002"/>
            </a:avLst>
          </a:prstGeom>
          <a:solidFill>
            <a:srgbClr val="D2D9F9"/>
          </a:solidFill>
          <a:ln w="13692">
            <a:solidFill>
              <a:srgbClr val="A5B3F3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4642961" y="4246483"/>
            <a:ext cx="167640" cy="4113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39"/>
              </a:lnSpc>
              <a:buNone/>
            </a:pPr>
            <a:r>
              <a:rPr lang="en-US" sz="2591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591" dirty="0"/>
          </a:p>
        </p:txBody>
      </p:sp>
      <p:sp>
        <p:nvSpPr>
          <p:cNvPr id="12" name="Text 8"/>
          <p:cNvSpPr/>
          <p:nvPr/>
        </p:nvSpPr>
        <p:spPr>
          <a:xfrm>
            <a:off x="5192911" y="4280773"/>
            <a:ext cx="5440680" cy="3426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9"/>
              </a:lnSpc>
              <a:buNone/>
            </a:pPr>
            <a:r>
              <a:rPr lang="en-US" sz="2159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Exigence d'ensembles de données annotées</a:t>
            </a:r>
            <a:endParaRPr lang="en-US" sz="2159" dirty="0"/>
          </a:p>
        </p:txBody>
      </p:sp>
      <p:sp>
        <p:nvSpPr>
          <p:cNvPr id="14" name="Shape 10"/>
          <p:cNvSpPr/>
          <p:nvPr/>
        </p:nvSpPr>
        <p:spPr>
          <a:xfrm>
            <a:off x="4480084" y="6286024"/>
            <a:ext cx="493514" cy="493514"/>
          </a:xfrm>
          <a:prstGeom prst="roundRect">
            <a:avLst>
              <a:gd name="adj" fmla="val 20002"/>
            </a:avLst>
          </a:prstGeom>
          <a:solidFill>
            <a:srgbClr val="D2D9F9"/>
          </a:solidFill>
          <a:ln w="13692">
            <a:solidFill>
              <a:srgbClr val="A5B3F3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4635341" y="6327100"/>
            <a:ext cx="182880" cy="4113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39"/>
              </a:lnSpc>
              <a:buNone/>
            </a:pPr>
            <a:r>
              <a:rPr lang="en-US" sz="2591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591" dirty="0"/>
          </a:p>
        </p:txBody>
      </p:sp>
      <p:sp>
        <p:nvSpPr>
          <p:cNvPr id="16" name="Text 12"/>
          <p:cNvSpPr/>
          <p:nvPr/>
        </p:nvSpPr>
        <p:spPr>
          <a:xfrm>
            <a:off x="5192911" y="6361390"/>
            <a:ext cx="4145280" cy="3426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9"/>
              </a:lnSpc>
              <a:buNone/>
            </a:pPr>
            <a:r>
              <a:rPr lang="en-US" sz="2159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Adaptation à de nouvelles tâches</a:t>
            </a:r>
            <a:endParaRPr lang="en-US" sz="2159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3970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993" y="369153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2037993" y="489275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9F9"/>
          </a:solidFill>
          <a:ln w="13811">
            <a:solidFill>
              <a:srgbClr val="A5B3F3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238375" y="4934426"/>
            <a:ext cx="990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2760107" y="4969073"/>
            <a:ext cx="25755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Architecture UNet++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2760107" y="5538430"/>
            <a:ext cx="444400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L'architecture UNet++ est une extension prometteuse de l'architecture UNet pour la segmentation d'image, offrant une meilleure précision et des performances comparables.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7426285" y="489275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9F9"/>
          </a:solidFill>
          <a:ln w="13811">
            <a:solidFill>
              <a:srgbClr val="A5B3F3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7588568" y="4934426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8148399" y="4969073"/>
            <a:ext cx="27203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Perspectives d'avenir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8148399" y="5538430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L'architecture UNet++ a un potentiel d'application vaste et continue d'être explorée dans de nombreux domaines.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E0A1F7D4-DACD-FBC4-F0F5-AFEF52E434D7}"/>
              </a:ext>
            </a:extLst>
          </p:cNvPr>
          <p:cNvSpPr txBox="1"/>
          <p:nvPr/>
        </p:nvSpPr>
        <p:spPr>
          <a:xfrm>
            <a:off x="1663700" y="1055881"/>
            <a:ext cx="7315200" cy="769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468"/>
              </a:lnSpc>
            </a:pPr>
            <a:r>
              <a:rPr lang="fr-FR" sz="437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</a:rPr>
              <a:t>Références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7D3E41B-E806-C15C-659D-6C8EF223CD3F}"/>
              </a:ext>
            </a:extLst>
          </p:cNvPr>
          <p:cNvSpPr txBox="1"/>
          <p:nvPr/>
        </p:nvSpPr>
        <p:spPr>
          <a:xfrm>
            <a:off x="1663700" y="2997200"/>
            <a:ext cx="10083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effectLst/>
                <a:latin typeface="Helvetica Neue" panose="02000503000000020004" pitchFamily="2" charset="0"/>
                <a:hlinkClick r:id="rId2"/>
              </a:rPr>
              <a:t>https://arxiv.org/pdf/2110.14181.pdf</a:t>
            </a:r>
            <a:endParaRPr lang="fr-FR" dirty="0">
              <a:effectLst/>
              <a:latin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effectLst/>
                <a:latin typeface="Helvetica Neue" panose="02000503000000020004" pitchFamily="2" charset="0"/>
                <a:hlinkClick r:id="rId3"/>
              </a:rPr>
              <a:t>https://www.ncbi.nlm.nih.gov/pmc/articles/PMC7329239/</a:t>
            </a:r>
            <a:endParaRPr lang="fr-FR" dirty="0">
              <a:effectLst/>
              <a:latin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hlinkClick r:id="rId4"/>
              </a:rPr>
              <a:t>https://github.com/MrGiovanni/UNetPlusPlus/tree/master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hlinkClick r:id="rId5"/>
              </a:rPr>
              <a:t>https://link.springer.com/chapter/10.1007/978-3-030-00889-5_1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hlinkClick r:id="rId6"/>
              </a:rPr>
              <a:t>https://wiki.cloudfactory.com/docs/mp-wiki/model-architectures/u-net-plus-plus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hlinkClick r:id="rId7"/>
              </a:rPr>
              <a:t>https://arxiv.org/pdf/1807.10165.pdf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hlinkClick r:id="rId3"/>
              </a:rPr>
              <a:t>https://www.ncbi.nlm.nih.gov/pmc/articles/PMC7329239/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hlinkClick r:id="rId8"/>
              </a:rPr>
              <a:t>https://towardsdatascience.com/understanding-semantic-segmentation-with-unet-6be4f42d4b47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hlinkClick r:id="rId9"/>
              </a:rPr>
              <a:t>https://www.kaggle.com/code/rohitdileep/unet-tf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hlinkClick r:id="rId10"/>
              </a:rPr>
              <a:t>https://www.kaggle.com/code/nandaprasetia/2018-data-science-bowl-unet-clahe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0950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85EA221-DF73-AB56-5596-864221ED1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700" y="876300"/>
            <a:ext cx="9563100" cy="633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9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842129"/>
            <a:ext cx="82753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Types </a:t>
            </a:r>
            <a:r>
              <a:rPr lang="en-US" sz="4374" dirty="0" err="1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d’architecture</a:t>
            </a:r>
            <a:r>
              <a:rPr lang="en-US" sz="437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 UNet++</a:t>
            </a:r>
            <a:endParaRPr lang="en-US" sz="4374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B99FFBBA-4F08-575E-D47A-5753C055A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1905000"/>
            <a:ext cx="4425951" cy="245110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D3523076-8B89-9384-C266-753B79B48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458" y="1905000"/>
            <a:ext cx="4581795" cy="2451100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DD29195D-399F-202E-C57D-9FB83C782D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7993" y="5075873"/>
            <a:ext cx="4425951" cy="2138480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23216B4C-6E53-D5A1-7A35-EC3A01FE2A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586" y="5075873"/>
            <a:ext cx="4580667" cy="21384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163479"/>
            <a:ext cx="105156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Fonctionnement de l'architecture UNet++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7293054" y="2302193"/>
            <a:ext cx="44410" cy="4763929"/>
          </a:xfrm>
          <a:prstGeom prst="rect">
            <a:avLst/>
          </a:prstGeom>
          <a:solidFill>
            <a:srgbClr val="A5B3F3"/>
          </a:solidFill>
          <a:ln/>
        </p:spPr>
      </p:sp>
      <p:sp>
        <p:nvSpPr>
          <p:cNvPr id="6" name="Shape 3"/>
          <p:cNvSpPr/>
          <p:nvPr/>
        </p:nvSpPr>
        <p:spPr>
          <a:xfrm>
            <a:off x="7565172" y="2703493"/>
            <a:ext cx="777597" cy="44410"/>
          </a:xfrm>
          <a:prstGeom prst="rect">
            <a:avLst/>
          </a:prstGeom>
          <a:solidFill>
            <a:srgbClr val="A5B3F3"/>
          </a:solidFill>
          <a:ln/>
        </p:spPr>
      </p:sp>
      <p:sp>
        <p:nvSpPr>
          <p:cNvPr id="7" name="Shape 4"/>
          <p:cNvSpPr/>
          <p:nvPr/>
        </p:nvSpPr>
        <p:spPr>
          <a:xfrm>
            <a:off x="7065228" y="247578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9F9"/>
          </a:solidFill>
          <a:ln w="13811">
            <a:solidFill>
              <a:srgbClr val="A5B3F3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65610" y="2517458"/>
            <a:ext cx="990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8537258" y="252436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Encoder</a:t>
            </a:r>
            <a:endParaRPr lang="en-US" sz="2187" dirty="0"/>
          </a:p>
        </p:txBody>
      </p:sp>
      <p:sp>
        <p:nvSpPr>
          <p:cNvPr id="11" name="Shape 8"/>
          <p:cNvSpPr/>
          <p:nvPr/>
        </p:nvSpPr>
        <p:spPr>
          <a:xfrm>
            <a:off x="6287631" y="3814346"/>
            <a:ext cx="777597" cy="44410"/>
          </a:xfrm>
          <a:prstGeom prst="rect">
            <a:avLst/>
          </a:prstGeom>
          <a:solidFill>
            <a:srgbClr val="A5B3F3"/>
          </a:solidFill>
          <a:ln/>
        </p:spPr>
      </p:sp>
      <p:sp>
        <p:nvSpPr>
          <p:cNvPr id="12" name="Shape 9"/>
          <p:cNvSpPr/>
          <p:nvPr/>
        </p:nvSpPr>
        <p:spPr>
          <a:xfrm>
            <a:off x="7065228" y="358663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9F9"/>
          </a:solidFill>
          <a:ln w="13811">
            <a:solidFill>
              <a:srgbClr val="A5B3F3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227510" y="3628311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3871198" y="363521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Decoder</a:t>
            </a:r>
            <a:endParaRPr lang="en-US" sz="2187" dirty="0"/>
          </a:p>
        </p:txBody>
      </p:sp>
      <p:sp>
        <p:nvSpPr>
          <p:cNvPr id="16" name="Shape 13"/>
          <p:cNvSpPr/>
          <p:nvPr/>
        </p:nvSpPr>
        <p:spPr>
          <a:xfrm>
            <a:off x="7565172" y="5360968"/>
            <a:ext cx="777597" cy="44410"/>
          </a:xfrm>
          <a:prstGeom prst="rect">
            <a:avLst/>
          </a:prstGeom>
          <a:solidFill>
            <a:srgbClr val="A5B3F3"/>
          </a:solidFill>
          <a:ln/>
        </p:spPr>
      </p:sp>
      <p:sp>
        <p:nvSpPr>
          <p:cNvPr id="17" name="Shape 14"/>
          <p:cNvSpPr/>
          <p:nvPr/>
        </p:nvSpPr>
        <p:spPr>
          <a:xfrm>
            <a:off x="7065228" y="513326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9F9"/>
          </a:solidFill>
          <a:ln w="13811">
            <a:solidFill>
              <a:srgbClr val="A5B3F3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219890" y="5174932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537258" y="518183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Prediction Layer</a:t>
            </a:r>
            <a:endParaRPr lang="en-US" sz="2187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7382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842129"/>
            <a:ext cx="82753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Objectif de l'architecture UNet++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215443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9F9"/>
          </a:solidFill>
          <a:ln w="13811">
            <a:solidFill>
              <a:srgbClr val="A5B3F3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38375" y="2196108"/>
            <a:ext cx="990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760107" y="2230755"/>
            <a:ext cx="28270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Améliorer la précision</a:t>
            </a:r>
            <a:endParaRPr lang="en-US" sz="2187" dirty="0"/>
          </a:p>
        </p:txBody>
      </p:sp>
      <p:sp>
        <p:nvSpPr>
          <p:cNvPr id="9" name="Shape 6"/>
          <p:cNvSpPr/>
          <p:nvPr/>
        </p:nvSpPr>
        <p:spPr>
          <a:xfrm>
            <a:off x="7426285" y="215443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9F9"/>
          </a:solidFill>
          <a:ln w="13811">
            <a:solidFill>
              <a:srgbClr val="A5B3F3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88568" y="2196108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148399" y="2230755"/>
            <a:ext cx="25527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Optimiser la vitesse</a:t>
            </a:r>
            <a:endParaRPr lang="en-US" sz="2187" dirty="0"/>
          </a:p>
        </p:txBody>
      </p:sp>
      <p:sp>
        <p:nvSpPr>
          <p:cNvPr id="13" name="Shape 10"/>
          <p:cNvSpPr/>
          <p:nvPr/>
        </p:nvSpPr>
        <p:spPr>
          <a:xfrm>
            <a:off x="2037993" y="461748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9F9"/>
          </a:solidFill>
          <a:ln w="13811">
            <a:solidFill>
              <a:srgbClr val="A5B3F3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192655" y="4659154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2760107" y="4693801"/>
            <a:ext cx="36880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Détecter de petites structures</a:t>
            </a:r>
            <a:endParaRPr lang="en-US" sz="2187" dirty="0"/>
          </a:p>
        </p:txBody>
      </p:sp>
      <p:sp>
        <p:nvSpPr>
          <p:cNvPr id="17" name="Shape 14"/>
          <p:cNvSpPr/>
          <p:nvPr/>
        </p:nvSpPr>
        <p:spPr>
          <a:xfrm>
            <a:off x="7426285" y="461748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9F9"/>
          </a:solidFill>
          <a:ln w="13811">
            <a:solidFill>
              <a:srgbClr val="A5B3F3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592378" y="4659154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148399" y="4693801"/>
            <a:ext cx="44440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Gérer des ensembles de données limités</a:t>
            </a:r>
            <a:endParaRPr lang="en-US" sz="2187" dirty="0"/>
          </a:p>
        </p:txBody>
      </p:sp>
    </p:spTree>
    <p:extLst>
      <p:ext uri="{BB962C8B-B14F-4D97-AF65-F5344CB8AC3E}">
        <p14:creationId xmlns:p14="http://schemas.microsoft.com/office/powerpoint/2010/main" val="839273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616029"/>
            <a:ext cx="94945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Applications de l'architecture UNet++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1754743"/>
            <a:ext cx="5166122" cy="2818328"/>
          </a:xfrm>
          <a:prstGeom prst="roundRect">
            <a:avLst>
              <a:gd name="adj" fmla="val 3548"/>
            </a:avLst>
          </a:prstGeom>
          <a:solidFill>
            <a:srgbClr val="D2D9F9"/>
          </a:solidFill>
          <a:ln w="13811">
            <a:solidFill>
              <a:schemeClr val="accent1"/>
            </a:solidFill>
            <a:prstDash val="solid"/>
          </a:ln>
        </p:spPr>
        <p:txBody>
          <a:bodyPr/>
          <a:lstStyle/>
          <a:p>
            <a:endParaRPr lang="fr-FR" dirty="0"/>
          </a:p>
        </p:txBody>
      </p:sp>
      <p:sp>
        <p:nvSpPr>
          <p:cNvPr id="6" name="Text 3"/>
          <p:cNvSpPr/>
          <p:nvPr/>
        </p:nvSpPr>
        <p:spPr>
          <a:xfrm>
            <a:off x="3302675" y="2879229"/>
            <a:ext cx="23241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Imagerie médicale</a:t>
            </a:r>
            <a:endParaRPr lang="en-US" sz="2187" dirty="0"/>
          </a:p>
        </p:txBody>
      </p:sp>
      <p:sp>
        <p:nvSpPr>
          <p:cNvPr id="8" name="Shape 5"/>
          <p:cNvSpPr/>
          <p:nvPr/>
        </p:nvSpPr>
        <p:spPr>
          <a:xfrm>
            <a:off x="7426285" y="1754743"/>
            <a:ext cx="5166122" cy="2818328"/>
          </a:xfrm>
          <a:prstGeom prst="roundRect">
            <a:avLst>
              <a:gd name="adj" fmla="val 3548"/>
            </a:avLst>
          </a:prstGeom>
          <a:solidFill>
            <a:srgbClr val="D2D9F9"/>
          </a:solidFill>
          <a:ln w="13811">
            <a:solidFill>
              <a:srgbClr val="A5B3F3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310086" y="2816721"/>
            <a:ext cx="33985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Reconnaissance de formes</a:t>
            </a:r>
            <a:endParaRPr lang="en-US" sz="2187" dirty="0"/>
          </a:p>
        </p:txBody>
      </p:sp>
      <p:sp>
        <p:nvSpPr>
          <p:cNvPr id="11" name="Shape 8"/>
          <p:cNvSpPr/>
          <p:nvPr/>
        </p:nvSpPr>
        <p:spPr>
          <a:xfrm>
            <a:off x="2037993" y="4795242"/>
            <a:ext cx="5166122" cy="2818328"/>
          </a:xfrm>
          <a:prstGeom prst="roundRect">
            <a:avLst>
              <a:gd name="adj" fmla="val 3548"/>
            </a:avLst>
          </a:prstGeom>
          <a:solidFill>
            <a:srgbClr val="D2D9F9"/>
          </a:solidFill>
          <a:ln w="13811">
            <a:solidFill>
              <a:srgbClr val="A5B3F3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746534" y="5857220"/>
            <a:ext cx="37490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Analyse de l'imagerie satellite</a:t>
            </a:r>
            <a:endParaRPr lang="en-US" sz="2187" dirty="0"/>
          </a:p>
        </p:txBody>
      </p:sp>
      <p:sp>
        <p:nvSpPr>
          <p:cNvPr id="14" name="Shape 11"/>
          <p:cNvSpPr/>
          <p:nvPr/>
        </p:nvSpPr>
        <p:spPr>
          <a:xfrm>
            <a:off x="7426285" y="4795242"/>
            <a:ext cx="5166122" cy="2818328"/>
          </a:xfrm>
          <a:prstGeom prst="roundRect">
            <a:avLst>
              <a:gd name="adj" fmla="val 3548"/>
            </a:avLst>
          </a:prstGeom>
          <a:solidFill>
            <a:srgbClr val="D2D9F9"/>
          </a:solidFill>
          <a:ln w="13811">
            <a:solidFill>
              <a:srgbClr val="A5B3F3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8382476" y="5857220"/>
            <a:ext cx="32537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Étude de l'environnement</a:t>
            </a:r>
            <a:endParaRPr lang="en-US" sz="218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24506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fr-FR" dirty="0"/>
          </a:p>
        </p:txBody>
      </p:sp>
      <p:sp>
        <p:nvSpPr>
          <p:cNvPr id="4" name="Text 1"/>
          <p:cNvSpPr/>
          <p:nvPr/>
        </p:nvSpPr>
        <p:spPr>
          <a:xfrm>
            <a:off x="2037993" y="867727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fr-FR" sz="437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</a:rPr>
              <a:t>Comparaison et l’analyse du modèle sur les différentes bases</a:t>
            </a:r>
            <a:endParaRPr lang="fr-FR" sz="4374" dirty="0"/>
          </a:p>
        </p:txBody>
      </p:sp>
      <p:graphicFrame>
        <p:nvGraphicFramePr>
          <p:cNvPr id="27" name="Tableau 26">
            <a:extLst>
              <a:ext uri="{FF2B5EF4-FFF2-40B4-BE49-F238E27FC236}">
                <a16:creationId xmlns:a16="http://schemas.microsoft.com/office/drawing/2014/main" id="{8F2A7871-2E2E-F044-03D8-ED495E13872E}"/>
              </a:ext>
            </a:extLst>
          </p:cNvPr>
          <p:cNvGraphicFramePr>
            <a:graphicFrameLocks noGrp="1"/>
          </p:cNvGraphicFramePr>
          <p:nvPr/>
        </p:nvGraphicFramePr>
        <p:xfrm>
          <a:off x="2184400" y="3048000"/>
          <a:ext cx="9867900" cy="2465588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603500">
                  <a:extLst>
                    <a:ext uri="{9D8B030D-6E8A-4147-A177-3AD203B41FA5}">
                      <a16:colId xmlns:a16="http://schemas.microsoft.com/office/drawing/2014/main" val="3639363033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3056940485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3641759524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2279462890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9428684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520922195"/>
                    </a:ext>
                  </a:extLst>
                </a:gridCol>
              </a:tblGrid>
              <a:tr h="616397"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1B1B27"/>
                          </a:solidFill>
                        </a:rPr>
                        <a:t>Base</a:t>
                      </a:r>
                      <a:endParaRPr lang="fr-FR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 err="1">
                          <a:solidFill>
                            <a:srgbClr val="1B1B27"/>
                          </a:solidFill>
                        </a:rPr>
                        <a:t>Accuracy</a:t>
                      </a:r>
                      <a:endParaRPr lang="fr-FR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 err="1">
                          <a:solidFill>
                            <a:srgbClr val="1B1B27"/>
                          </a:solidFill>
                        </a:rPr>
                        <a:t>Precision</a:t>
                      </a:r>
                      <a:endParaRPr lang="fr-FR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 err="1">
                          <a:solidFill>
                            <a:srgbClr val="1B1B27"/>
                          </a:solidFill>
                        </a:rPr>
                        <a:t>Recall</a:t>
                      </a:r>
                      <a:endParaRPr lang="fr-FR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rgbClr val="1B1B27"/>
                          </a:solidFill>
                        </a:rPr>
                        <a:t>F1 Score</a:t>
                      </a:r>
                      <a:endParaRPr lang="fr-FR" sz="18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rgbClr val="1B1B27"/>
                          </a:solidFill>
                        </a:rPr>
                        <a:t>Jaccard Index</a:t>
                      </a:r>
                      <a:endParaRPr lang="fr-FR" sz="18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15267368"/>
                  </a:ext>
                </a:extLst>
              </a:tr>
              <a:tr h="616397">
                <a:tc>
                  <a:txBody>
                    <a:bodyPr/>
                    <a:lstStyle/>
                    <a:p>
                      <a:r>
                        <a:rPr lang="fr-FR" dirty="0"/>
                        <a:t>data-science-bowl-2018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0.988285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0.972113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0.960315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G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0.966178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G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0.934569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270031"/>
                  </a:ext>
                </a:extLst>
              </a:tr>
              <a:tr h="616397">
                <a:tc>
                  <a:txBody>
                    <a:bodyPr/>
                    <a:lstStyle/>
                    <a:p>
                      <a:r>
                        <a:rPr lang="fr-FR" dirty="0" err="1"/>
                        <a:t>PlantDoc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G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0.913709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G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0.851668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G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0.653679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G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0.739653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G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0.586865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531158"/>
                  </a:ext>
                </a:extLst>
              </a:tr>
              <a:tr h="616397">
                <a:tc>
                  <a:txBody>
                    <a:bodyPr/>
                    <a:lstStyle/>
                    <a:p>
                      <a:r>
                        <a:rPr lang="fr-FR" dirty="0" err="1"/>
                        <a:t>PlantDoc</a:t>
                      </a:r>
                      <a:r>
                        <a:rPr lang="fr-FR" dirty="0"/>
                        <a:t> augmentée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G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0.960742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G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0.916045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G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0.864721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G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0.889643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G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0.801223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610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1425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1806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fr-FR" dirty="0"/>
          </a:p>
        </p:txBody>
      </p:sp>
      <p:sp>
        <p:nvSpPr>
          <p:cNvPr id="4" name="Text 1"/>
          <p:cNvSpPr/>
          <p:nvPr/>
        </p:nvSpPr>
        <p:spPr>
          <a:xfrm>
            <a:off x="2037993" y="867727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fr-FR" sz="437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</a:rPr>
              <a:t>La prédiction du modèle sur la base data-science-bowl-2018 </a:t>
            </a:r>
            <a:endParaRPr lang="fr-FR" sz="4374" dirty="0"/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211B8AF0-595F-4DF8-EBB0-8682CF7F4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0" y="2730500"/>
            <a:ext cx="3205571" cy="3242629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2A45C99F-9E7D-4EC0-93BF-F7CAC40CC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00" y="2730500"/>
            <a:ext cx="3196437" cy="3242629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548717A7-3BD3-D94A-640C-58DD22DA98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2167" y="2661479"/>
            <a:ext cx="3742934" cy="33081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894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fr-FR" dirty="0"/>
          </a:p>
        </p:txBody>
      </p:sp>
      <p:sp>
        <p:nvSpPr>
          <p:cNvPr id="4" name="Text 1"/>
          <p:cNvSpPr/>
          <p:nvPr/>
        </p:nvSpPr>
        <p:spPr>
          <a:xfrm>
            <a:off x="2037993" y="867727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fr-FR" sz="437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</a:rPr>
              <a:t>La prédiction du modèle sur la base </a:t>
            </a:r>
            <a:r>
              <a:rPr lang="fr-FR" sz="4374" dirty="0" err="1">
                <a:solidFill>
                  <a:srgbClr val="1B1B27"/>
                </a:solidFill>
                <a:latin typeface="Corben" pitchFamily="34" charset="0"/>
                <a:ea typeface="Corben" pitchFamily="34" charset="-122"/>
              </a:rPr>
              <a:t>plantDoc_leaf_disease</a:t>
            </a:r>
            <a:r>
              <a:rPr lang="fr-FR" sz="437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</a:rPr>
              <a:t> </a:t>
            </a:r>
            <a:endParaRPr lang="fr-FR" sz="4374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CFBD6BD-8EFB-6B50-1F03-341918E48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2661479"/>
            <a:ext cx="3270341" cy="330814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536BFF6-4C72-6F28-88FD-F908D0F8D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434" y="2661479"/>
            <a:ext cx="3705126" cy="330814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E94AF3F-3B44-D1E9-365A-7A2871AE13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6260" y="2661479"/>
            <a:ext cx="3705126" cy="327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49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2233</TotalTime>
  <Words>366</Words>
  <Application>Microsoft Macintosh PowerPoint</Application>
  <PresentationFormat>Personnalisé</PresentationFormat>
  <Paragraphs>93</Paragraphs>
  <Slides>14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Corben</vt:lpstr>
      <vt:lpstr>Helvetica Neue</vt:lpstr>
      <vt:lpstr>Nobile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Office User</cp:lastModifiedBy>
  <cp:revision>43</cp:revision>
  <dcterms:created xsi:type="dcterms:W3CDTF">2023-11-25T21:16:01Z</dcterms:created>
  <dcterms:modified xsi:type="dcterms:W3CDTF">2024-01-08T17:37:59Z</dcterms:modified>
</cp:coreProperties>
</file>